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a" ContentType="audio/x-ms-wma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20"/>
  </p:notesMasterIdLst>
  <p:handoutMasterIdLst>
    <p:handoutMasterId r:id="rId21"/>
  </p:handoutMasterIdLst>
  <p:sldIdLst>
    <p:sldId id="256" r:id="rId3"/>
    <p:sldId id="260" r:id="rId4"/>
    <p:sldId id="261" r:id="rId5"/>
    <p:sldId id="273" r:id="rId6"/>
    <p:sldId id="262" r:id="rId7"/>
    <p:sldId id="274" r:id="rId8"/>
    <p:sldId id="266" r:id="rId9"/>
    <p:sldId id="268" r:id="rId10"/>
    <p:sldId id="269" r:id="rId11"/>
    <p:sldId id="267" r:id="rId12"/>
    <p:sldId id="275" r:id="rId13"/>
    <p:sldId id="263" r:id="rId14"/>
    <p:sldId id="270" r:id="rId15"/>
    <p:sldId id="271" r:id="rId16"/>
    <p:sldId id="264" r:id="rId17"/>
    <p:sldId id="272" r:id="rId18"/>
    <p:sldId id="265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17C012-1DBF-4FB8-B030-F2088F4F6075}">
          <p14:sldIdLst>
            <p14:sldId id="256"/>
            <p14:sldId id="260"/>
            <p14:sldId id="261"/>
            <p14:sldId id="273"/>
            <p14:sldId id="262"/>
            <p14:sldId id="274"/>
            <p14:sldId id="266"/>
            <p14:sldId id="268"/>
            <p14:sldId id="269"/>
            <p14:sldId id="267"/>
            <p14:sldId id="275"/>
            <p14:sldId id="263"/>
            <p14:sldId id="270"/>
            <p14:sldId id="271"/>
            <p14:sldId id="264"/>
            <p14:sldId id="27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orient="horz" pos="727">
          <p15:clr>
            <a:srgbClr val="A4A3A4"/>
          </p15:clr>
        </p15:guide>
        <p15:guide id="3" orient="horz" pos="1298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orient="horz" pos="1162">
          <p15:clr>
            <a:srgbClr val="A4A3A4"/>
          </p15:clr>
        </p15:guide>
        <p15:guide id="6" orient="horz" pos="618">
          <p15:clr>
            <a:srgbClr val="A4A3A4"/>
          </p15:clr>
        </p15:guide>
        <p15:guide id="7" pos="338">
          <p15:clr>
            <a:srgbClr val="A4A3A4"/>
          </p15:clr>
        </p15:guide>
        <p15:guide id="8" pos="5465">
          <p15:clr>
            <a:srgbClr val="A4A3A4"/>
          </p15:clr>
        </p15:guide>
        <p15:guide id="9" pos="2835">
          <p15:clr>
            <a:srgbClr val="A4A3A4"/>
          </p15:clr>
        </p15:guide>
        <p15:guide id="10" pos="29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y Nguyen Thanh" initials="DNT" lastIdx="1" clrIdx="0">
    <p:extLst>
      <p:ext uri="{19B8F6BF-5375-455C-9EA6-DF929625EA0E}">
        <p15:presenceInfo xmlns:p15="http://schemas.microsoft.com/office/powerpoint/2012/main" userId="98983509aa9313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4F5"/>
    <a:srgbClr val="2D89CC"/>
    <a:srgbClr val="E6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9417" autoAdjust="0"/>
  </p:normalViewPr>
  <p:slideViewPr>
    <p:cSldViewPr>
      <p:cViewPr varScale="1">
        <p:scale>
          <a:sx n="74" d="100"/>
          <a:sy n="74" d="100"/>
        </p:scale>
        <p:origin x="1260" y="72"/>
      </p:cViewPr>
      <p:guideLst>
        <p:guide orient="horz" pos="4201"/>
        <p:guide orient="horz" pos="727"/>
        <p:guide orient="horz" pos="1298"/>
        <p:guide orient="horz" pos="4020"/>
        <p:guide orient="horz" pos="1162"/>
        <p:guide orient="horz" pos="618"/>
        <p:guide pos="338"/>
        <p:guide pos="5465"/>
        <p:guide pos="2835"/>
        <p:guide pos="29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-308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tudy\Software%20Engineering\New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Average hamming distance from each decimal steps</a:t>
            </a:r>
            <a:r>
              <a:rPr lang="en-US" sz="1200" baseline="0"/>
              <a:t> to the original integer</a:t>
            </a:r>
            <a:endParaRPr 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422331473396652E-2"/>
          <c:y val="0.10183688464364438"/>
          <c:w val="0.87544009601181039"/>
          <c:h val="0.79705126499158219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Sheet1!$A$1:$A$10</c:f>
              <c:numCache>
                <c:formatCode>General</c:formatCode>
                <c:ptCount val="1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</c:numCache>
            </c:numRef>
          </c:xVal>
          <c:yVal>
            <c:numRef>
              <c:f>Sheet1!$B$1:$B$10</c:f>
              <c:numCache>
                <c:formatCode>General</c:formatCode>
                <c:ptCount val="10"/>
                <c:pt idx="0">
                  <c:v>100</c:v>
                </c:pt>
                <c:pt idx="1">
                  <c:v>87.460526315789394</c:v>
                </c:pt>
                <c:pt idx="2">
                  <c:v>78.144736842105203</c:v>
                </c:pt>
                <c:pt idx="3">
                  <c:v>70.815789473684205</c:v>
                </c:pt>
                <c:pt idx="4">
                  <c:v>59.736842105263101</c:v>
                </c:pt>
                <c:pt idx="5">
                  <c:v>36.2763157894736</c:v>
                </c:pt>
                <c:pt idx="6">
                  <c:v>14.473684210526301</c:v>
                </c:pt>
                <c:pt idx="7">
                  <c:v>8.5</c:v>
                </c:pt>
                <c:pt idx="8">
                  <c:v>8.25</c:v>
                </c:pt>
                <c:pt idx="9">
                  <c:v>7.7236842105263097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E8A-4234-8FEF-3098E3DE43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899760"/>
        <c:axId val="150894664"/>
      </c:scatterChart>
      <c:valAx>
        <c:axId val="150899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Decimal 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94664"/>
        <c:crosses val="autoZero"/>
        <c:crossBetween val="midCat"/>
        <c:majorUnit val="0.1"/>
      </c:valAx>
      <c:valAx>
        <c:axId val="15089466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Hamming distance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99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F4BB4-FFB3-467D-A3DF-61EBD3745EB8}" type="datetimeFigureOut">
              <a:rPr lang="de-DE" smtClean="0">
                <a:latin typeface="Calibri" pitchFamily="34" charset="0"/>
                <a:cs typeface="Calibri" pitchFamily="34" charset="0"/>
              </a:rPr>
              <a:t>30.03.2020</a:t>
            </a:fld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851EA-2F88-4F16-8DCC-11040A3161EF}" type="slidenum">
              <a:rPr lang="de-DE" smtClean="0">
                <a:latin typeface="Calibri" pitchFamily="34" charset="0"/>
                <a:cs typeface="Calibri" pitchFamily="34" charset="0"/>
              </a:rPr>
              <a:t>‹#›</a:t>
            </a:fld>
            <a:endParaRPr lang="de-DE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37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8471588-D8A4-4A88-8784-48DD0BDEE5C4}" type="datetimeFigureOut">
              <a:rPr lang="de-DE" smtClean="0"/>
              <a:pPr/>
              <a:t>30.03.2020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A35AB168-8E05-4229-BDA0-03024AB665B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44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588" y="1151730"/>
            <a:ext cx="9132887" cy="57062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hteck 1"/>
          <p:cNvSpPr>
            <a:spLocks noChangeArrowheads="1"/>
          </p:cNvSpPr>
          <p:nvPr userDrawn="1"/>
        </p:nvSpPr>
        <p:spPr bwMode="auto">
          <a:xfrm flipH="1">
            <a:off x="0" y="1154112"/>
            <a:ext cx="9162000" cy="5724000"/>
          </a:xfrm>
          <a:prstGeom prst="corner">
            <a:avLst>
              <a:gd name="adj1" fmla="val 4943"/>
              <a:gd name="adj2" fmla="val 5009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316" y="1412776"/>
            <a:ext cx="8163422" cy="643241"/>
          </a:xfrm>
        </p:spPr>
        <p:txBody>
          <a:bodyPr wrap="square">
            <a:noAutofit/>
          </a:bodyPr>
          <a:lstStyle>
            <a:lvl1pPr>
              <a:defRPr sz="3200" b="0"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>
          <a:xfrm>
            <a:off x="539999" y="2060848"/>
            <a:ext cx="8154739" cy="246221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4725988" y="6195148"/>
            <a:ext cx="3968750" cy="186601"/>
          </a:xfrm>
        </p:spPr>
        <p:txBody>
          <a:bodyPr wrap="square" anchor="b" anchorCtr="0">
            <a:spAutoFit/>
          </a:bodyPr>
          <a:lstStyle>
            <a:lvl1pPr algn="r">
              <a:defRPr sz="12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6" hasCustomPrompt="1"/>
          </p:nvPr>
        </p:nvSpPr>
        <p:spPr>
          <a:xfrm>
            <a:off x="536575" y="5517232"/>
            <a:ext cx="3963988" cy="864518"/>
          </a:xfrm>
        </p:spPr>
        <p:txBody>
          <a:bodyPr wrap="none" anchor="b" anchorCtr="0"/>
          <a:lstStyle>
            <a:lvl1pPr>
              <a:defRPr sz="1050"/>
            </a:lvl1pPr>
          </a:lstStyle>
          <a:p>
            <a:r>
              <a:rPr lang="de-DE" dirty="0"/>
              <a:t>Für Zusatzlogo auf das Bild-Symbol klicken</a:t>
            </a:r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2545361" y="6637413"/>
            <a:ext cx="504946" cy="180000"/>
          </a:xfrm>
        </p:spPr>
        <p:txBody>
          <a:bodyPr vert="horz" anchor="b" anchorCtr="0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18" name="Datumsplatzhalter 4"/>
          <p:cNvSpPr>
            <a:spLocks noGrp="1"/>
          </p:cNvSpPr>
          <p:nvPr>
            <p:ph type="dt" sz="half" idx="12"/>
          </p:nvPr>
        </p:nvSpPr>
        <p:spPr>
          <a:xfrm>
            <a:off x="3276256" y="6637413"/>
            <a:ext cx="3527992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defRPr sz="90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Max Mustermann | Musterbezeichnung</a:t>
            </a:r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13"/>
          </p:nvPr>
        </p:nvSpPr>
        <p:spPr>
          <a:xfrm>
            <a:off x="7092280" y="6637413"/>
            <a:ext cx="1602458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r">
              <a:defRPr sz="900" b="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Datum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xx.xx.xxxx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 pitchFamily="34" charset="0"/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539899" y="6637413"/>
            <a:ext cx="1875185" cy="1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itchFamily="34" charset="0"/>
              </a:rPr>
              <a:t>Wissen durch Praxis stärkt </a:t>
            </a:r>
          </a:p>
        </p:txBody>
      </p:sp>
    </p:spTree>
    <p:extLst>
      <p:ext uri="{BB962C8B-B14F-4D97-AF65-F5344CB8AC3E}">
        <p14:creationId xmlns:p14="http://schemas.microsoft.com/office/powerpoint/2010/main" val="41217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Datum </a:t>
            </a:r>
            <a:r>
              <a:rPr lang="de-DE" dirty="0" err="1"/>
              <a:t>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61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504946" cy="138499"/>
          </a:xfrm>
        </p:spPr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42668"/>
            <a:ext cx="36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>
          <a:xfrm>
            <a:off x="5152147" y="6642668"/>
            <a:ext cx="18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Datum </a:t>
            </a:r>
            <a:r>
              <a:rPr lang="de-DE" dirty="0" err="1"/>
              <a:t>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241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o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6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1154113"/>
            <a:ext cx="8173033" cy="6714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068129" y="4778102"/>
            <a:ext cx="2088000" cy="2088000"/>
          </a:xfrm>
          <a:prstGeom prst="corner">
            <a:avLst>
              <a:gd name="adj1" fmla="val 9651"/>
              <a:gd name="adj2" fmla="val 9141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algn="l"/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 algn="l"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152147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2" y="222548"/>
            <a:ext cx="1800000" cy="7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6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981075"/>
            <a:ext cx="8173033" cy="8445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356474" y="5065711"/>
            <a:ext cx="1799653" cy="1800000"/>
          </a:xfrm>
          <a:prstGeom prst="corner">
            <a:avLst>
              <a:gd name="adj1" fmla="val 11472"/>
              <a:gd name="adj2" fmla="val 10808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l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/>
              <a:t>Max Mustermann | Musterbezeichnung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7" y="177616"/>
            <a:ext cx="1440000" cy="58125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</a:t>
            </a:r>
            <a:r>
              <a:rPr lang="de-DE" dirty="0" err="1">
                <a:cs typeface="Calibri" pitchFamily="34" charset="0"/>
              </a:rPr>
              <a:t>xx.xx.xxxx</a:t>
            </a:r>
            <a:endParaRPr lang="de-DE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6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hyperlink" Target="https://github.com/UniversityOfAppliedSciencesFrankfurt/se-cloud-2019-20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531316" y="2094123"/>
            <a:ext cx="8163422" cy="1026028"/>
          </a:xfrm>
        </p:spPr>
        <p:txBody>
          <a:bodyPr/>
          <a:lstStyle/>
          <a:p>
            <a:pPr algn="ctr"/>
            <a:r>
              <a:rPr lang="en-US" dirty="0"/>
              <a:t>Investigation of Hierarchical Temporal Memory Spatial Pooler’s Noise </a:t>
            </a:r>
            <a:r>
              <a:rPr lang="en-US" dirty="0" smtClean="0"/>
              <a:t>Robustness and Specificity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531316" y="4306597"/>
            <a:ext cx="8154739" cy="541687"/>
          </a:xfrm>
        </p:spPr>
        <p:txBody>
          <a:bodyPr numCol="2"/>
          <a:lstStyle/>
          <a:p>
            <a:pPr algn="ctr"/>
            <a:r>
              <a:rPr lang="en-US" dirty="0"/>
              <a:t>Sang Nguyen</a:t>
            </a:r>
          </a:p>
          <a:p>
            <a:pPr algn="ctr"/>
            <a:r>
              <a:rPr lang="en-US" dirty="0"/>
              <a:t>phuocsangnguyen97@gmail.com</a:t>
            </a:r>
          </a:p>
          <a:p>
            <a:pPr algn="ctr"/>
            <a:r>
              <a:rPr lang="en-US" dirty="0" err="1"/>
              <a:t>Duy</a:t>
            </a:r>
            <a:r>
              <a:rPr lang="en-US" dirty="0"/>
              <a:t> Nguyen</a:t>
            </a:r>
          </a:p>
          <a:p>
            <a:pPr algn="ctr"/>
            <a:r>
              <a:rPr lang="en-US" dirty="0"/>
              <a:t>ngthanhduy7@gmail.com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b="1" dirty="0"/>
              <a:t>Fachbereich 2  </a:t>
            </a:r>
            <a:r>
              <a:rPr lang="de-DE" dirty="0"/>
              <a:t>Informatik und Ingenieurwissenschaften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 </a:t>
            </a:r>
            <a:fld id="{3733AE7F-6935-469B-B7EA-A7DFC1F0D075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18"/>
    </mc:Choice>
    <mc:Fallback xmlns="">
      <p:transition spd="slow" advTm="21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10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2" name="Rectangle 1"/>
          <p:cNvSpPr/>
          <p:nvPr/>
        </p:nvSpPr>
        <p:spPr>
          <a:xfrm>
            <a:off x="620379" y="3241584"/>
            <a:ext cx="7976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GetHammingDistance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originArray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comparingArray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countNoneZerosOnly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700903" y="2118099"/>
            <a:ext cx="218652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0" dirty="0" smtClean="0">
                <a:latin typeface="Arial" pitchFamily="34" charset="0"/>
                <a:cs typeface="Arial" pitchFamily="34" charset="0"/>
              </a:rPr>
              <a:t>Comparison function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6"/>
    </mc:Choice>
    <mc:Fallback xmlns="">
      <p:transition spd="slow" advTm="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11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700903" y="2118099"/>
            <a:ext cx="218652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0" dirty="0" smtClean="0">
                <a:latin typeface="Arial" pitchFamily="34" charset="0"/>
                <a:cs typeface="Arial" pitchFamily="34" charset="0"/>
              </a:rPr>
              <a:t>Summarization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577813" y="3717903"/>
            <a:ext cx="1800200" cy="1008112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SCALAR ENCODER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694429" y="3717903"/>
            <a:ext cx="1800200" cy="1008112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SPATIAL POOLER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78013" y="4077943"/>
            <a:ext cx="31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391284" y="3070702"/>
            <a:ext cx="1566841" cy="64807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Noise-free input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91284" y="4077943"/>
            <a:ext cx="1566841" cy="648072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Noisy inputs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91284" y="5085183"/>
            <a:ext cx="1566841" cy="1198457"/>
          </a:xfrm>
          <a:prstGeom prst="rect">
            <a:avLst/>
          </a:prstGeom>
          <a:solidFill>
            <a:srgbClr val="92D050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Possible input values in decreasing order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42701" y="3083860"/>
            <a:ext cx="1566841" cy="63404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Noise-free output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41606" y="4077943"/>
            <a:ext cx="1566841" cy="648072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Noisy output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141606" y="5037630"/>
            <a:ext cx="1566841" cy="1415706"/>
          </a:xfrm>
          <a:prstGeom prst="rect">
            <a:avLst/>
          </a:prstGeom>
          <a:solidFill>
            <a:srgbClr val="92D050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“Hamming” between an input value and the next one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378013" y="4382294"/>
            <a:ext cx="316416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378013" y="4225720"/>
            <a:ext cx="316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8" idx="3"/>
          </p:cNvCxnSpPr>
          <p:nvPr/>
        </p:nvCxnSpPr>
        <p:spPr>
          <a:xfrm flipV="1">
            <a:off x="1958125" y="4401980"/>
            <a:ext cx="619688" cy="128243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7" idx="3"/>
            <a:endCxn id="7" idx="1"/>
          </p:cNvCxnSpPr>
          <p:nvPr/>
        </p:nvCxnSpPr>
        <p:spPr>
          <a:xfrm flipV="1">
            <a:off x="1958125" y="4221959"/>
            <a:ext cx="619688" cy="180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3"/>
          </p:cNvCxnSpPr>
          <p:nvPr/>
        </p:nvCxnSpPr>
        <p:spPr>
          <a:xfrm>
            <a:off x="1958125" y="3394738"/>
            <a:ext cx="619688" cy="63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9" idx="1"/>
          </p:cNvCxnSpPr>
          <p:nvPr/>
        </p:nvCxnSpPr>
        <p:spPr>
          <a:xfrm flipV="1">
            <a:off x="6494629" y="3400882"/>
            <a:ext cx="648072" cy="62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3"/>
            <a:endCxn id="20" idx="1"/>
          </p:cNvCxnSpPr>
          <p:nvPr/>
        </p:nvCxnSpPr>
        <p:spPr>
          <a:xfrm>
            <a:off x="6494629" y="4221959"/>
            <a:ext cx="646977" cy="180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2" idx="1"/>
          </p:cNvCxnSpPr>
          <p:nvPr/>
        </p:nvCxnSpPr>
        <p:spPr>
          <a:xfrm>
            <a:off x="6494629" y="4458544"/>
            <a:ext cx="646977" cy="128693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Audio 5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3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95"/>
    </mc:Choice>
    <mc:Fallback xmlns="">
      <p:transition spd="slow" advTm="125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and Discussion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12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75" y="2348880"/>
            <a:ext cx="6060279" cy="351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16226" y="5859840"/>
            <a:ext cx="5184576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 smtClean="0">
                <a:latin typeface="Arial" pitchFamily="34" charset="0"/>
                <a:cs typeface="Arial" pitchFamily="34" charset="0"/>
              </a:rPr>
              <a:t>Figure 3. </a:t>
            </a:r>
            <a:r>
              <a:rPr lang="en-US" sz="1400" dirty="0"/>
              <a:t>"Hamming distance" between original and noisy (N(0, 0.2)) Spatial Pooler output data sets with respect to the first 50 samples</a:t>
            </a:r>
            <a:endParaRPr lang="en-US" sz="1400" b="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06"/>
    </mc:Choice>
    <mc:Fallback xmlns="">
      <p:transition spd="slow" advTm="41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and Discussion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13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16832"/>
            <a:ext cx="5985536" cy="383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1537" y="5776058"/>
            <a:ext cx="5213956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 smtClean="0">
                <a:latin typeface="Arial" pitchFamily="34" charset="0"/>
                <a:cs typeface="Arial" pitchFamily="34" charset="0"/>
              </a:rPr>
              <a:t>Figure 4. </a:t>
            </a:r>
            <a:r>
              <a:rPr lang="en-US" sz="1400" dirty="0"/>
              <a:t>"Hamming distance" between original and noisy (N(0, 0.2)) Spatial Pooler output data sets with respect to the first 50 samples</a:t>
            </a:r>
            <a:endParaRPr lang="en-US" sz="1400" b="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48"/>
    </mc:Choice>
    <mc:Fallback xmlns="">
      <p:transition spd="slow" advTm="99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and Discussion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14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996525"/>
            <a:ext cx="5878643" cy="34794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65315" y="5646891"/>
            <a:ext cx="58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Figure 5. "Hamming 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distance" between outputs of trained Spatial Pooler with respect to two consecutively incremental input values regarding amplitude</a:t>
            </a:r>
            <a:endParaRPr lang="en-US" sz="14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39"/>
    </mc:Choice>
    <mc:Fallback xmlns="">
      <p:transition spd="slow" advTm="85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and Discussion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15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CA756C17-931A-4078-875E-07DC37B0B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718431"/>
              </p:ext>
            </p:extLst>
          </p:nvPr>
        </p:nvGraphicFramePr>
        <p:xfrm>
          <a:off x="872425" y="1995199"/>
          <a:ext cx="7059761" cy="345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1857802" y="5631518"/>
            <a:ext cx="5501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Figure 6. Average 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"Hamming distance" between each 0.1 decimal step and the integer number</a:t>
            </a:r>
            <a:endParaRPr lang="en-US" sz="1400" dirty="0"/>
          </a:p>
        </p:txBody>
      </p:sp>
      <p:pic>
        <p:nvPicPr>
          <p:cNvPr id="10" name="Audio 21">
            <a:hlinkClick r:id="" action="ppaction://media"/>
            <a:extLst>
              <a:ext uri="{FF2B5EF4-FFF2-40B4-BE49-F238E27FC236}">
                <a16:creationId xmlns="" xmlns:a16="http://schemas.microsoft.com/office/drawing/2014/main" id="{D6C44948-7AD4-488F-8258-83173D197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"/>
    </mc:Choice>
    <mc:Fallback xmlns="">
      <p:transition spd="slow" advTm="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Conclusion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 smtClean="0"/>
              <a:t>Noise robustness:</a:t>
            </a:r>
            <a:r>
              <a:rPr lang="de-DE" sz="2000" dirty="0" smtClean="0"/>
              <a:t> robust against relatively low levels of noise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 smtClean="0"/>
              <a:t>Specificity:</a:t>
            </a:r>
            <a:r>
              <a:rPr lang="de-DE" sz="2000" dirty="0" smtClean="0"/>
              <a:t> Moderate ability to differentiate two consecutively incremental input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 smtClean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16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 smtClean="0"/>
              <a:t>Datum 22.03.2020</a:t>
            </a:r>
            <a:endParaRPr lang="de-DE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36"/>
    </mc:Choice>
    <mc:Fallback xmlns="">
      <p:transition spd="slow" advTm="84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536574" y="2060848"/>
            <a:ext cx="8158163" cy="4536504"/>
          </a:xfrm>
        </p:spPr>
        <p:txBody>
          <a:bodyPr/>
          <a:lstStyle/>
          <a:p>
            <a:pPr lvl="0"/>
            <a:r>
              <a:rPr lang="en-US" sz="1500" dirty="0"/>
              <a:t>[1] J. Hawkins and S. Blakeslee, </a:t>
            </a:r>
            <a:r>
              <a:rPr lang="en-US" sz="1500" i="1" dirty="0"/>
              <a:t>On intelligence</a:t>
            </a:r>
            <a:r>
              <a:rPr lang="en-US" sz="1500" dirty="0"/>
              <a:t>. New York: Times Books/Henry Holt, 2008.</a:t>
            </a:r>
          </a:p>
          <a:p>
            <a:pPr lvl="0"/>
            <a:r>
              <a:rPr lang="en-US" sz="1500" dirty="0"/>
              <a:t>[2] J. Hawkins and C. </a:t>
            </a:r>
            <a:r>
              <a:rPr lang="en-US" sz="1500" dirty="0" err="1"/>
              <a:t>Maver</a:t>
            </a:r>
            <a:r>
              <a:rPr lang="en-US" sz="1500" dirty="0"/>
              <a:t>, “Introduction Chapter,”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[3] J. Hawkins and C. </a:t>
            </a:r>
            <a:r>
              <a:rPr lang="en-US" sz="1500" dirty="0" err="1"/>
              <a:t>Maver</a:t>
            </a:r>
            <a:r>
              <a:rPr lang="en-US" sz="1500" dirty="0"/>
              <a:t>, “HTM Overview Chapter,”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[4] S. Purdy, “Encoding Data for HTM Systems,”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[5] S. Ahmad, M. Taylor, and Y. Cui, “Spatial Pooling Algorithm Details,”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[6] A. Lavin, S. Ahmad, and J. Hawkins, “Sparse Distributed Representations,”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[7] S. Ahmad and M. Lewis, “Temporal Memory Algorithm Details,” in </a:t>
            </a:r>
            <a:r>
              <a:rPr lang="en-US" sz="1500" i="1" dirty="0"/>
              <a:t>Biological and Machine Intelligence</a:t>
            </a:r>
            <a:r>
              <a:rPr lang="en-US" sz="1500" dirty="0"/>
              <a:t>, Release 0.4., </a:t>
            </a:r>
            <a:r>
              <a:rPr lang="en-US" sz="1500" dirty="0" err="1"/>
              <a:t>Numenta</a:t>
            </a:r>
            <a:r>
              <a:rPr lang="en-US" sz="1500" dirty="0"/>
              <a:t>, 2016.</a:t>
            </a:r>
          </a:p>
          <a:p>
            <a:pPr lvl="0"/>
            <a:r>
              <a:rPr lang="en-US" sz="1500" dirty="0"/>
              <a:t>[8] D. </a:t>
            </a:r>
            <a:r>
              <a:rPr lang="en-US" sz="1500" dirty="0" err="1"/>
              <a:t>Dobric</a:t>
            </a:r>
            <a:r>
              <a:rPr lang="en-US" sz="1500" dirty="0"/>
              <a:t>, “Influence of input </a:t>
            </a:r>
            <a:r>
              <a:rPr lang="en-US" sz="1500" dirty="0" err="1"/>
              <a:t>sparsity</a:t>
            </a:r>
            <a:r>
              <a:rPr lang="en-US" sz="1500" dirty="0"/>
              <a:t> to Hierarchical Temporal Memory Spatial Pooler noise robustness,” 2019.</a:t>
            </a:r>
          </a:p>
          <a:p>
            <a:pPr lvl="0"/>
            <a:r>
              <a:rPr lang="en-US" sz="1500" dirty="0"/>
              <a:t>[9] Frankfurt University of Applied Sciences, [Online]. Available: </a:t>
            </a:r>
            <a:r>
              <a:rPr lang="en-US" sz="1500" u="sng" dirty="0">
                <a:hlinkClick r:id="rId4"/>
              </a:rPr>
              <a:t>https://github.com/UniversityOfAppliedSciencesFrankfurt/se-cloud-2019-2020</a:t>
            </a:r>
            <a:r>
              <a:rPr lang="en-US" sz="1500" dirty="0"/>
              <a:t>. [Accessed: 23-Mar-2020].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17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DFCEEA0D-0827-4874-B534-29A8B5AA9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5"/>
    </mc:Choice>
    <mc:Fallback xmlns="">
      <p:transition spd="slow" advTm="5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Results and Discussion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Conclusion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58"/>
    </mc:Choice>
    <mc:Fallback xmlns="">
      <p:transition spd="slow" advTm="69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323528" y="2277211"/>
            <a:ext cx="8568952" cy="2683508"/>
          </a:xfrm>
          <a:prstGeom prst="rect">
            <a:avLst/>
          </a:prstGeom>
          <a:solidFill>
            <a:srgbClr val="CDE4F5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3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1256111" y="3284984"/>
            <a:ext cx="2016224" cy="108012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Encoder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3599892" y="3284984"/>
            <a:ext cx="2016224" cy="108012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Spatial Pooler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941610" y="3284984"/>
            <a:ext cx="2016224" cy="108012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Temporal Memory</a:t>
            </a:r>
          </a:p>
        </p:txBody>
      </p:sp>
      <p:cxnSp>
        <p:nvCxnSpPr>
          <p:cNvPr id="8" name="Straight Arrow Connector 7"/>
          <p:cNvCxnSpPr>
            <a:stCxn id="2" idx="3"/>
            <a:endCxn id="3" idx="1"/>
          </p:cNvCxnSpPr>
          <p:nvPr/>
        </p:nvCxnSpPr>
        <p:spPr>
          <a:xfrm>
            <a:off x="3272335" y="3825044"/>
            <a:ext cx="32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5616116" y="3825044"/>
            <a:ext cx="325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 bwMode="auto">
          <a:xfrm flipV="1">
            <a:off x="706336" y="3618965"/>
            <a:ext cx="549775" cy="412158"/>
          </a:xfrm>
          <a:prstGeom prst="rightArrow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flipV="1">
            <a:off x="7957834" y="3618965"/>
            <a:ext cx="549775" cy="412158"/>
          </a:xfrm>
          <a:prstGeom prst="rightArrow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65438" y="2632148"/>
            <a:ext cx="188513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0" dirty="0">
                <a:latin typeface="Arial" pitchFamily="34" charset="0"/>
                <a:cs typeface="Arial" pitchFamily="34" charset="0"/>
              </a:rPr>
              <a:t>HTM Cortex Layer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3505648" y="2990860"/>
            <a:ext cx="2273215" cy="166836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552769" y="5349673"/>
            <a:ext cx="2178971" cy="100811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Robustness</a:t>
            </a:r>
          </a:p>
        </p:txBody>
      </p:sp>
      <p:cxnSp>
        <p:nvCxnSpPr>
          <p:cNvPr id="25" name="Straight Connector 24"/>
          <p:cNvCxnSpPr>
            <a:stCxn id="23" idx="0"/>
            <a:endCxn id="21" idx="4"/>
          </p:cNvCxnSpPr>
          <p:nvPr/>
        </p:nvCxnSpPr>
        <p:spPr>
          <a:xfrm flipV="1">
            <a:off x="4642255" y="4659228"/>
            <a:ext cx="1" cy="6904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21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6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95"/>
    </mc:Choice>
    <mc:Fallback xmlns="">
      <p:transition spd="slow" advTm="81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4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759" y="2996952"/>
            <a:ext cx="84435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Specificity - the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ability to differentiate between two different inputs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08"/>
    </mc:Choice>
    <mc:Fallback xmlns="">
      <p:transition spd="slow" advTm="29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5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5" y="2382300"/>
            <a:ext cx="6052991" cy="357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50281" y="1805173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</a:rPr>
              <a:t>f(x) = 10 ∙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cos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</a:rPr>
              <a:t>(0.01π ∙ x) ∙ </a:t>
            </a:r>
            <a:r>
              <a:rPr lang="en-US" b="1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cos</a:t>
            </a: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</a:rPr>
              <a:t>(0.05π ∙ x)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411760" y="6015396"/>
            <a:ext cx="480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Figure 1. The first 200 samples from the original input data set</a:t>
            </a:r>
            <a:endParaRPr lang="en-US" sz="14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18"/>
    </mc:Choice>
    <mc:Fallback xmlns="">
      <p:transition spd="slow" advTm="3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6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9" name="Picture 2" descr="https://blogs.sas.com/content/iml/files/2019/07/rule68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03" y="1825612"/>
            <a:ext cx="6108224" cy="381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flipH="1">
            <a:off x="1554402" y="5847834"/>
            <a:ext cx="6545989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/>
              <a:t>(Source: </a:t>
            </a:r>
            <a:r>
              <a:rPr lang="en-US" sz="1200" dirty="0"/>
              <a:t>https://blogs.sas.com/content/iml/2019/07/22/extreme-value-normal-data.html#prettyPhoto</a:t>
            </a:r>
            <a:r>
              <a:rPr lang="en-US" sz="1200" dirty="0" smtClean="0"/>
              <a:t>)</a:t>
            </a:r>
            <a:endParaRPr lang="en-US" sz="1200" b="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77"/>
    </mc:Choice>
    <mc:Fallback xmlns="">
      <p:transition spd="slow" advTm="36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7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7" y="2790400"/>
            <a:ext cx="401156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42" y="2780928"/>
            <a:ext cx="4017967" cy="238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94393" y="5373216"/>
            <a:ext cx="4778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Figure 2. Comparison 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between original and noisy input data sets</a:t>
            </a:r>
            <a:endParaRPr lang="en-US" sz="14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19"/>
    </mc:Choice>
    <mc:Fallback xmlns="">
      <p:transition spd="slow" advTm="52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8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12006"/>
              </p:ext>
            </p:extLst>
          </p:nvPr>
        </p:nvGraphicFramePr>
        <p:xfrm>
          <a:off x="1619672" y="2780928"/>
          <a:ext cx="5905664" cy="2883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28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28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Parameter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Value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MinVal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-20.0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MaxVal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Periodic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false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ClipInput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04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Offset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19672" y="2348880"/>
            <a:ext cx="374441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0" dirty="0" smtClean="0">
                <a:latin typeface="Arial" pitchFamily="34" charset="0"/>
                <a:cs typeface="Arial" pitchFamily="34" charset="0"/>
              </a:rPr>
              <a:t>Table 1. Scalar </a:t>
            </a:r>
            <a:r>
              <a:rPr lang="en-US" sz="1400" b="0" dirty="0">
                <a:latin typeface="Arial" pitchFamily="34" charset="0"/>
                <a:cs typeface="Arial" pitchFamily="34" charset="0"/>
              </a:rPr>
              <a:t>Encoder’s Settings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60"/>
    </mc:Choice>
    <mc:Fallback xmlns="">
      <p:transition spd="slow" advTm="24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9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59276"/>
            <a:ext cx="3600000" cy="138499"/>
          </a:xfrm>
        </p:spPr>
        <p:txBody>
          <a:bodyPr/>
          <a:lstStyle/>
          <a:p>
            <a:r>
              <a:rPr lang="de-DE" dirty="0"/>
              <a:t>Sang Nguyen| 1185021	Duy Nguyen |1067783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>
          <a:xfrm>
            <a:off x="5152147" y="6659276"/>
            <a:ext cx="1800000" cy="138499"/>
          </a:xfrm>
        </p:spPr>
        <p:txBody>
          <a:bodyPr/>
          <a:lstStyle/>
          <a:p>
            <a:r>
              <a:rPr lang="de-DE" dirty="0"/>
              <a:t>Datum 22.03.2020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567724"/>
              </p:ext>
            </p:extLst>
          </p:nvPr>
        </p:nvGraphicFramePr>
        <p:xfrm>
          <a:off x="1115616" y="2492896"/>
          <a:ext cx="6941624" cy="396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0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70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Parameter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Value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inputDimensions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comlumnsDimension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2048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potentialRadius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potentialPct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globalInhibition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numActiveColumnsPerInhArea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0.02*2048 (2%)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stimulusThreshold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synPermInactiveDec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synPermActiveInc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synPermConnected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dutyCyclePeriod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69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maxBoost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5616" y="2060848"/>
            <a:ext cx="2622064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b="0" dirty="0" smtClean="0">
                <a:latin typeface="Arial" pitchFamily="34" charset="0"/>
                <a:cs typeface="Arial" pitchFamily="34" charset="0"/>
              </a:rPr>
              <a:t>Table 2. Spatial </a:t>
            </a:r>
            <a:r>
              <a:rPr lang="en-US" sz="1400" b="0" dirty="0">
                <a:latin typeface="Arial" pitchFamily="34" charset="0"/>
                <a:cs typeface="Arial" pitchFamily="34" charset="0"/>
              </a:rPr>
              <a:t>Pooler’s Settings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9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35"/>
    </mc:Choice>
    <mc:Fallback xmlns="">
      <p:transition spd="slow" advTm="14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H_blau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H_blau - mehr Platz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502</Words>
  <Application>Microsoft Office PowerPoint</Application>
  <PresentationFormat>On-screen Show (4:3)</PresentationFormat>
  <Paragraphs>161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SimSun</vt:lpstr>
      <vt:lpstr>Arial</vt:lpstr>
      <vt:lpstr>Calibri</vt:lpstr>
      <vt:lpstr>Consolas</vt:lpstr>
      <vt:lpstr>Times New Roman</vt:lpstr>
      <vt:lpstr>FH_blau</vt:lpstr>
      <vt:lpstr>FH_blau - mehr Platz</vt:lpstr>
      <vt:lpstr>Investigation of Hierarchical Temporal Memory Spatial Pooler’s Noise Robustness and Specificity</vt:lpstr>
      <vt:lpstr>Contents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Methods</vt:lpstr>
      <vt:lpstr>Methods</vt:lpstr>
      <vt:lpstr>Result and Discussion</vt:lpstr>
      <vt:lpstr>Result and Discussion</vt:lpstr>
      <vt:lpstr>Result and Discussion</vt:lpstr>
      <vt:lpstr>Result and Discussion</vt:lpstr>
      <vt:lpstr>Conclusion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Büro</dc:creator>
  <cp:lastModifiedBy>nguyen sang</cp:lastModifiedBy>
  <cp:revision>121</cp:revision>
  <dcterms:created xsi:type="dcterms:W3CDTF">2013-05-28T07:58:57Z</dcterms:created>
  <dcterms:modified xsi:type="dcterms:W3CDTF">2020-03-30T17:13:07Z</dcterms:modified>
</cp:coreProperties>
</file>